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5" r:id="rId3"/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Industrial_robots" TargetMode="External"/><Relationship Id="rId3" Type="http://schemas.openxmlformats.org/officeDocument/2006/relationships/hyperlink" Target="https://en.wikipedia.org/wiki/Autonomous_vehicle" TargetMode="External"/><Relationship Id="rId4" Type="http://schemas.openxmlformats.org/officeDocument/2006/relationships/hyperlink" Target="https://en.wikipedia.org/wiki/People_counter" TargetMode="External"/><Relationship Id="rId5" Type="http://schemas.openxmlformats.org/officeDocument/2006/relationships/hyperlink" Target="https://en.wikipedia.org/wiki/Computer-human_interaction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Industrial_robots" TargetMode="External"/><Relationship Id="rId3" Type="http://schemas.openxmlformats.org/officeDocument/2006/relationships/hyperlink" Target="https://en.wikipedia.org/wiki/Autonomous_vehicle" TargetMode="External"/><Relationship Id="rId4" Type="http://schemas.openxmlformats.org/officeDocument/2006/relationships/hyperlink" Target="https://en.wikipedia.org/wiki/People_counter" TargetMode="External"/><Relationship Id="rId5" Type="http://schemas.openxmlformats.org/officeDocument/2006/relationships/hyperlink" Target="https://en.wikipedia.org/wiki/Computer-human_interaction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Industrial_robots" TargetMode="External"/><Relationship Id="rId3" Type="http://schemas.openxmlformats.org/officeDocument/2006/relationships/hyperlink" Target="https://en.wikipedia.org/wiki/Autonomous_vehicle" TargetMode="External"/><Relationship Id="rId4" Type="http://schemas.openxmlformats.org/officeDocument/2006/relationships/hyperlink" Target="https://en.wikipedia.org/wiki/People_counter" TargetMode="External"/><Relationship Id="rId5" Type="http://schemas.openxmlformats.org/officeDocument/2006/relationships/hyperlink" Target="https://en.wikipedia.org/wiki/Computer-human_interaction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Industrial_robots" TargetMode="External"/><Relationship Id="rId3" Type="http://schemas.openxmlformats.org/officeDocument/2006/relationships/hyperlink" Target="https://en.wikipedia.org/wiki/Autonomous_vehicle" TargetMode="External"/><Relationship Id="rId4" Type="http://schemas.openxmlformats.org/officeDocument/2006/relationships/hyperlink" Target="https://en.wikipedia.org/wiki/People_counter" TargetMode="External"/><Relationship Id="rId5" Type="http://schemas.openxmlformats.org/officeDocument/2006/relationships/hyperlink" Target="https://en.wikipedia.org/wiki/Computer-human_interaction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Controlling processes,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2"/>
              </a:rPr>
              <a:t>industrial robot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Navigation,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by an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3"/>
              </a:rPr>
              <a:t>autonomous vehicle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 or mobile robot;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Detecting events,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for visual surveillance or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4"/>
              </a:rPr>
              <a:t>people counting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Organizing information,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for indexing databases of images and image sequences;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Modeling objects or environments,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medical image analysis or topographical modeling;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Interaction,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as the input to a device for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5"/>
              </a:rPr>
              <a:t>computer-human interaction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and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Automatic inspection,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in manufacturing applications.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Controlling processes,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2"/>
              </a:rPr>
              <a:t>industrial robot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Navigation,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by an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3"/>
              </a:rPr>
              <a:t>autonomous vehicle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 or mobile robot;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Detecting events,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for visual surveillance or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4"/>
              </a:rPr>
              <a:t>people counting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Organizing information,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for indexing databases of images and image sequences;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Modeling objects or environments,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medical image analysis or topographical modeling;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Interaction,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as the input to a device for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5"/>
              </a:rPr>
              <a:t>computer-human interaction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and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Automatic inspection,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in manufacturing applications.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camera issues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camera taking pictures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multi cam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facial recognition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scanning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Controlling processes,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2"/>
              </a:rPr>
              <a:t>industrial robot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Navigation,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by an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3"/>
              </a:rPr>
              <a:t>autonomous vehicle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 or mobile robot;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Detecting events,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for visual surveillance or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4"/>
              </a:rPr>
              <a:t>people counting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Organizing information,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for indexing databases of images and image sequences;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Modeling objects or environments,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medical image analysis or topographical modeling;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Interaction,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as the input to a device for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5"/>
              </a:rPr>
              <a:t>computer-human interaction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and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Automatic inspection,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in manufacturing applications.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Controlling processes,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2"/>
              </a:rPr>
              <a:t>industrial robot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Navigation,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by an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3"/>
              </a:rPr>
              <a:t>autonomous vehicle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 or mobile robot;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Detecting events,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for visual surveillance or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4"/>
              </a:rPr>
              <a:t>people counting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Organizing information,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for indexing databases of images and image sequences;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Modeling objects or environments,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medical image analysis or topographical modeling;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Interaction,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as the input to a device for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hlinkClick r:id="rId5"/>
              </a:rPr>
              <a:t>computer-human interaction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and</a:t>
            </a:r>
          </a:p>
          <a:p>
            <a:pPr indent="-295275" lvl="0" marL="685800" rtl="0">
              <a:lnSpc>
                <a:spcPct val="160000"/>
              </a:lnSpc>
              <a:spcBef>
                <a:spcPts val="300"/>
              </a:spcBef>
              <a:spcAft>
                <a:spcPts val="100"/>
              </a:spcAft>
              <a:buClr>
                <a:srgbClr val="252525"/>
              </a:buClr>
              <a:buSzPct val="95454"/>
            </a:pP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Automatic inspection, </a:t>
            </a:r>
            <a:r>
              <a:rPr i="1" lang="en" sz="1050">
                <a:solidFill>
                  <a:srgbClr val="252525"/>
                </a:solidFill>
                <a:highlight>
                  <a:srgbClr val="FFFFFF"/>
                </a:highlight>
              </a:rPr>
              <a:t>e.g.</a:t>
            </a:r>
            <a:r>
              <a:rPr lang="en" sz="1050">
                <a:solidFill>
                  <a:srgbClr val="252525"/>
                </a:solidFill>
                <a:highlight>
                  <a:srgbClr val="FFFFFF"/>
                </a:highlight>
              </a:rPr>
              <a:t>, in manufacturing applications.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Shape 56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800"/>
            </a:lvl1pPr>
            <a:lvl2pPr lvl="1" rtl="0" algn="ctr">
              <a:spcBef>
                <a:spcPts val="0"/>
              </a:spcBef>
              <a:buSzPct val="100000"/>
              <a:defRPr sz="4800"/>
            </a:lvl2pPr>
            <a:lvl3pPr lvl="2" rtl="0" algn="ctr">
              <a:spcBef>
                <a:spcPts val="0"/>
              </a:spcBef>
              <a:buSzPct val="100000"/>
              <a:defRPr sz="4800"/>
            </a:lvl3pPr>
            <a:lvl4pPr lvl="3" rtl="0" algn="ctr">
              <a:spcBef>
                <a:spcPts val="0"/>
              </a:spcBef>
              <a:buSzPct val="100000"/>
              <a:defRPr sz="4800"/>
            </a:lvl4pPr>
            <a:lvl5pPr lvl="4" rtl="0" algn="ctr">
              <a:spcBef>
                <a:spcPts val="0"/>
              </a:spcBef>
              <a:buSzPct val="100000"/>
              <a:defRPr sz="4800"/>
            </a:lvl5pPr>
            <a:lvl6pPr lvl="5" rtl="0" algn="ctr">
              <a:spcBef>
                <a:spcPts val="0"/>
              </a:spcBef>
              <a:buSzPct val="100000"/>
              <a:defRPr sz="4800"/>
            </a:lvl6pPr>
            <a:lvl7pPr lvl="6" rtl="0" algn="ctr">
              <a:spcBef>
                <a:spcPts val="0"/>
              </a:spcBef>
              <a:buSzPct val="100000"/>
              <a:defRPr sz="4800"/>
            </a:lvl7pPr>
            <a:lvl8pPr lvl="7" rtl="0" algn="ctr">
              <a:spcBef>
                <a:spcPts val="0"/>
              </a:spcBef>
              <a:buSzPct val="100000"/>
              <a:defRPr sz="4800"/>
            </a:lvl8pPr>
            <a:lvl9pPr lvl="8"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2" type="body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600"/>
              </a:spcBef>
              <a:buSzPct val="100000"/>
              <a:defRPr sz="3000"/>
            </a:lvl1pPr>
            <a:lvl2pPr lvl="1" rtl="0">
              <a:spcBef>
                <a:spcPts val="480"/>
              </a:spcBef>
              <a:buSzPct val="100000"/>
              <a:defRPr sz="2400"/>
            </a:lvl2pPr>
            <a:lvl3pPr lvl="2" rtl="0">
              <a:spcBef>
                <a:spcPts val="480"/>
              </a:spcBef>
              <a:buSzPct val="100000"/>
              <a:defRPr sz="2400"/>
            </a:lvl3pPr>
            <a:lvl4pPr lvl="3" rtl="0">
              <a:spcBef>
                <a:spcPts val="360"/>
              </a:spcBef>
              <a:buSzPct val="100000"/>
              <a:defRPr sz="1800"/>
            </a:lvl4pPr>
            <a:lvl5pPr lvl="4" rtl="0">
              <a:spcBef>
                <a:spcPts val="360"/>
              </a:spcBef>
              <a:buSzPct val="100000"/>
              <a:defRPr sz="1800"/>
            </a:lvl5pPr>
            <a:lvl6pPr lvl="5" rtl="0">
              <a:spcBef>
                <a:spcPts val="360"/>
              </a:spcBef>
              <a:buSzPct val="100000"/>
              <a:defRPr sz="1800"/>
            </a:lvl6pPr>
            <a:lvl7pPr lvl="6" rtl="0">
              <a:spcBef>
                <a:spcPts val="360"/>
              </a:spcBef>
              <a:buSzPct val="100000"/>
              <a:defRPr sz="1800"/>
            </a:lvl7pPr>
            <a:lvl8pPr lvl="7" rtl="0">
              <a:spcBef>
                <a:spcPts val="360"/>
              </a:spcBef>
              <a:buSzPct val="100000"/>
              <a:defRPr sz="1800"/>
            </a:lvl8pPr>
            <a:lvl9pPr lvl="8" rtl="0">
              <a:spcBef>
                <a:spcPts val="360"/>
              </a:spcBef>
              <a:buSzPct val="100000"/>
              <a:defRPr sz="1800"/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vision-systems.com/articles/2013/08/personalized-vision-enabled-robots-for-older-adults.html" TargetMode="External"/><Relationship Id="rId4" Type="http://schemas.openxmlformats.org/officeDocument/2006/relationships/hyperlink" Target="http://www.vision-systems.com/articles/2013/07/vision-enabled-humanoid-robot-builds-3d-visual-maps.html" TargetMode="External"/><Relationship Id="rId5" Type="http://schemas.openxmlformats.org/officeDocument/2006/relationships/hyperlink" Target="http://www.vision-systems.com/cameras.html" TargetMode="External"/><Relationship Id="rId6" Type="http://schemas.openxmlformats.org/officeDocument/2006/relationships/hyperlink" Target="http://www.vision-systems.com/cameras/image-sensors.html" TargetMode="External"/><Relationship Id="rId7" Type="http://schemas.openxmlformats.org/officeDocument/2006/relationships/image" Target="../media/image0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7.png"/><Relationship Id="rId4" Type="http://schemas.openxmlformats.org/officeDocument/2006/relationships/image" Target="../media/image0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6.png"/><Relationship Id="rId4" Type="http://schemas.openxmlformats.org/officeDocument/2006/relationships/image" Target="../media/image0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simplecv.org/" TargetMode="External"/><Relationship Id="rId4" Type="http://schemas.openxmlformats.org/officeDocument/2006/relationships/hyperlink" Target="http://simplecv.sourceforge.net/doc/index.html" TargetMode="External"/><Relationship Id="rId5" Type="http://schemas.openxmlformats.org/officeDocument/2006/relationships/hyperlink" Target="http://opencv.org/" TargetMode="External"/><Relationship Id="rId6" Type="http://schemas.openxmlformats.org/officeDocument/2006/relationships/image" Target="../media/image00.png"/><Relationship Id="rId7" Type="http://schemas.openxmlformats.org/officeDocument/2006/relationships/image" Target="../media/image0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8.png"/><Relationship Id="rId4" Type="http://schemas.openxmlformats.org/officeDocument/2006/relationships/image" Target="../media/image0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sightmachine/SimpleCV.git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0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image" Target="../media/image0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Computer Vision</a:t>
            </a:r>
          </a:p>
        </p:txBody>
      </p:sp>
      <p:sp>
        <p:nvSpPr>
          <p:cNvPr id="80" name="Shape 80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Lesson 1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subTitle"/>
          </p:nvPr>
        </p:nvSpPr>
        <p:spPr>
          <a:xfrm>
            <a:off x="287000" y="951600"/>
            <a:ext cx="4526100" cy="324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Highly-customizable semi-humanoid robots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Talk and provide cognitive support to users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Equipped with cameras, sensors and touchscreen interfaces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Reminders, suggestions, prompts, scheduling etc...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rPr lang="en" sz="900">
                <a:solidFill>
                  <a:srgbClr val="DD2122"/>
                </a:solidFill>
                <a:hlinkClick r:id="rId3"/>
              </a:rPr>
              <a:t>Mobiserv robot companions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 are highly-customizable </a:t>
            </a:r>
            <a:r>
              <a:rPr lang="en" sz="900">
                <a:solidFill>
                  <a:srgbClr val="DD2122"/>
                </a:solidFill>
                <a:hlinkClick r:id="rId4"/>
              </a:rPr>
              <a:t>semi-humanoid robots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 which can talk and provide cognitive support to users by offering them reminders and suggestions throughout the day. The robots are equipped with </a:t>
            </a:r>
            <a:r>
              <a:rPr lang="en" sz="900">
                <a:solidFill>
                  <a:srgbClr val="DD2122"/>
                </a:solidFill>
                <a:hlinkClick r:id="rId5"/>
              </a:rPr>
              <a:t>cameras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lang="en" sz="900">
                <a:solidFill>
                  <a:srgbClr val="DD2122"/>
                </a:solidFill>
                <a:hlinkClick r:id="rId6"/>
              </a:rPr>
              <a:t>sensors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, and a touch screen interface, and can interact with users in a number of ways, including reminding them to take their medicine, suggest they have their favorite drink, or prompt them to go for a walk or visit friends if they haven't been out in a while.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6" name="Shape 136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Applications of CV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99426" y="1522300"/>
            <a:ext cx="2709275" cy="209889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" type="subTitle"/>
          </p:nvPr>
        </p:nvSpPr>
        <p:spPr>
          <a:xfrm>
            <a:off x="287000" y="951600"/>
            <a:ext cx="4526100" cy="324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Unmanned aquatic robots: Jellyfish elimination robotic swarm (JEROS)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Jellyfish population control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Floats on surface of the water on two cylindrical bodies, motors used for movement.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Onboard camera detects jellyfish swarms.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Applications of CV</a:t>
            </a:r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1000" y="1390625"/>
            <a:ext cx="3714750" cy="2286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3600" y="773925"/>
            <a:ext cx="3773450" cy="171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150" name="Shape 150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Lesson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b="1" lang="en" sz="2400"/>
              <a:t>1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Summary + A Look Back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6705" y="2742075"/>
            <a:ext cx="3307219" cy="22070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152" name="Shape 152"/>
          <p:cNvSpPr txBox="1"/>
          <p:nvPr/>
        </p:nvSpPr>
        <p:spPr>
          <a:xfrm>
            <a:off x="76200" y="1630637"/>
            <a:ext cx="4782600" cy="701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000"/>
              <a:t>1 - </a:t>
            </a:r>
            <a:r>
              <a:rPr lang="en" sz="2000"/>
              <a:t>What is Computer Vision?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53" name="Shape 153"/>
          <p:cNvSpPr txBox="1"/>
          <p:nvPr/>
        </p:nvSpPr>
        <p:spPr>
          <a:xfrm>
            <a:off x="76200" y="2987862"/>
            <a:ext cx="4661700" cy="52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2 - </a:t>
            </a:r>
            <a:r>
              <a:rPr lang="en" sz="2000"/>
              <a:t>Applications of CV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SimpleCV and OpenCV</a:t>
            </a:r>
          </a:p>
        </p:txBody>
      </p:sp>
      <p:sp>
        <p:nvSpPr>
          <p:cNvPr id="159" name="Shape 159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Lesson 2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2075" y="791350"/>
            <a:ext cx="3773450" cy="171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165" name="Shape 165"/>
          <p:cNvSpPr txBox="1"/>
          <p:nvPr/>
        </p:nvSpPr>
        <p:spPr>
          <a:xfrm>
            <a:off x="76200" y="1314225"/>
            <a:ext cx="4782600" cy="701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000"/>
              <a:t>1 - </a:t>
            </a:r>
            <a:r>
              <a:rPr lang="en" sz="2000"/>
              <a:t>SimpleCV vs OpenCV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66" name="Shape 166"/>
          <p:cNvSpPr txBox="1"/>
          <p:nvPr/>
        </p:nvSpPr>
        <p:spPr>
          <a:xfrm>
            <a:off x="76200" y="2671450"/>
            <a:ext cx="4661700" cy="52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2 - </a:t>
            </a:r>
            <a:r>
              <a:rPr lang="en" sz="2000">
                <a:solidFill>
                  <a:schemeClr val="dk1"/>
                </a:solidFill>
              </a:rPr>
              <a:t>Setting Up </a:t>
            </a:r>
          </a:p>
          <a:p>
            <a:pPr indent="-355600" lvl="0" marL="9144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2000">
                <a:solidFill>
                  <a:schemeClr val="dk1"/>
                </a:solidFill>
              </a:rPr>
              <a:t>Initial Setup</a:t>
            </a:r>
          </a:p>
          <a:p>
            <a:pPr indent="-355600" lvl="0" marL="9144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2000">
                <a:solidFill>
                  <a:schemeClr val="dk1"/>
                </a:solidFill>
              </a:rPr>
              <a:t>Debugging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Lesson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SimpleCV and OpenCV</a:t>
            </a:r>
          </a:p>
        </p:txBody>
      </p:sp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5192" y="2755100"/>
            <a:ext cx="3307219" cy="22070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ctrTitle"/>
          </p:nvPr>
        </p:nvSpPr>
        <p:spPr>
          <a:xfrm>
            <a:off x="3775800" y="223525"/>
            <a:ext cx="1395899" cy="524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 u="sng"/>
              <a:t>BREAK</a:t>
            </a:r>
          </a:p>
        </p:txBody>
      </p:sp>
      <p:sp>
        <p:nvSpPr>
          <p:cNvPr id="174" name="Shape 174"/>
          <p:cNvSpPr txBox="1"/>
          <p:nvPr>
            <p:ph type="ctrTitle"/>
          </p:nvPr>
        </p:nvSpPr>
        <p:spPr>
          <a:xfrm>
            <a:off x="279600" y="844475"/>
            <a:ext cx="8584799" cy="4298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/>
              <a:t>Q:?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a).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b).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c).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d).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e).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idx="1" type="subTitle"/>
          </p:nvPr>
        </p:nvSpPr>
        <p:spPr>
          <a:xfrm>
            <a:off x="685800" y="21793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1 - SimpleCV vs OpenCV 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idx="1" type="subTitle"/>
          </p:nvPr>
        </p:nvSpPr>
        <p:spPr>
          <a:xfrm>
            <a:off x="76200" y="811500"/>
            <a:ext cx="7676100" cy="3764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Two easy to access libraries for creating computer </a:t>
            </a:r>
          </a:p>
          <a:p>
            <a:pPr indent="457200" lvl="0" rtl="0" algn="l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vision programs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Since we are using Python, either of these will work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We are using SimpleCV (feel free to mimic the program in OpenCV!)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Both are open sourced with tons of documentation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SimpleCV uses OpenCV (making some functions simpler to use)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b="1" lang="en" sz="1800">
                <a:solidFill>
                  <a:srgbClr val="000000"/>
                </a:solidFill>
              </a:rPr>
              <a:t>SimpleCV</a:t>
            </a:r>
            <a:r>
              <a:rPr lang="en" sz="1800">
                <a:solidFill>
                  <a:srgbClr val="000000"/>
                </a:solidFill>
              </a:rPr>
              <a:t>: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http://simplecv.org/</a:t>
            </a:r>
            <a:r>
              <a:rPr lang="en" sz="1800">
                <a:solidFill>
                  <a:srgbClr val="000000"/>
                </a:solidFill>
              </a:rPr>
              <a:t> and </a:t>
            </a:r>
            <a:r>
              <a:rPr lang="en" sz="1800" u="sng">
                <a:solidFill>
                  <a:schemeClr val="hlink"/>
                </a:solidFill>
                <a:hlinkClick r:id="rId4"/>
              </a:rPr>
              <a:t>http://simplecv.sourceforge.net/doc/index.html</a:t>
            </a:r>
            <a:r>
              <a:rPr lang="en" sz="1800">
                <a:solidFill>
                  <a:srgbClr val="000000"/>
                </a:solidFill>
              </a:rPr>
              <a:t> 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b="1" lang="en" sz="1800">
                <a:solidFill>
                  <a:srgbClr val="000000"/>
                </a:solidFill>
              </a:rPr>
              <a:t>OpenCV</a:t>
            </a:r>
            <a:r>
              <a:rPr lang="en" sz="1800">
                <a:solidFill>
                  <a:srgbClr val="000000"/>
                </a:solidFill>
              </a:rPr>
              <a:t>: </a:t>
            </a:r>
            <a:r>
              <a:rPr lang="en" sz="1800" u="sng">
                <a:solidFill>
                  <a:schemeClr val="hlink"/>
                </a:solidFill>
                <a:hlinkClick r:id="rId5"/>
              </a:rPr>
              <a:t>http://opencv.org/</a:t>
            </a:r>
            <a:r>
              <a:rPr lang="en" sz="1800">
                <a:solidFill>
                  <a:srgbClr val="000000"/>
                </a:solidFill>
              </a:rPr>
              <a:t> 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							- </a:t>
            </a:r>
            <a:r>
              <a:rPr b="1" lang="en" sz="1800">
                <a:solidFill>
                  <a:srgbClr val="000000"/>
                </a:solidFill>
              </a:rPr>
              <a:t>what about the differences?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1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S</a:t>
            </a:r>
            <a:r>
              <a:rPr lang="en" sz="2400"/>
              <a:t>impleCV vs OpenCV</a:t>
            </a:r>
          </a:p>
        </p:txBody>
      </p:sp>
      <p:pic>
        <p:nvPicPr>
          <p:cNvPr id="186" name="Shape 18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5011" y="378675"/>
            <a:ext cx="1495824" cy="97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17927" y="2720350"/>
            <a:ext cx="1242899" cy="1531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subTitle"/>
          </p:nvPr>
        </p:nvSpPr>
        <p:spPr>
          <a:xfrm>
            <a:off x="346325" y="615550"/>
            <a:ext cx="8187599" cy="402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457200" lvl="0" rtl="0" algn="l">
              <a:spcBef>
                <a:spcPts val="0"/>
              </a:spcBef>
              <a:buNone/>
            </a:pPr>
            <a:r>
              <a:rPr b="1" i="1" lang="en" sz="2400">
                <a:solidFill>
                  <a:srgbClr val="000000"/>
                </a:solidFill>
              </a:rPr>
              <a:t>Why SimpleCV?</a:t>
            </a:r>
            <a:r>
              <a:rPr i="1" lang="en" sz="1800">
                <a:solidFill>
                  <a:srgbClr val="000000"/>
                </a:solidFill>
              </a:rPr>
              <a:t> 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Interactive shell for testing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Great for quick demonstration purposes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Works very well with Python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Good place to start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Simple!!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	</a:t>
            </a:r>
            <a:r>
              <a:rPr b="1" i="1" lang="en" sz="2400">
                <a:solidFill>
                  <a:srgbClr val="000000"/>
                </a:solidFill>
              </a:rPr>
              <a:t>What about OpenCV?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Libraries for most other languages (C, C++, Python, etc.)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Great for large scale programs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rPr b="1" lang="en" sz="2200">
                <a:solidFill>
                  <a:srgbClr val="000000"/>
                </a:solidFill>
              </a:rPr>
              <a:t>Honorable mention: Qualcomm’s FastCV</a:t>
            </a:r>
          </a:p>
        </p:txBody>
      </p:sp>
      <p:sp>
        <p:nvSpPr>
          <p:cNvPr id="193" name="Shape 193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1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S</a:t>
            </a:r>
            <a:r>
              <a:rPr lang="en" sz="2400"/>
              <a:t>impleCV vs OpenCV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ctrTitle"/>
          </p:nvPr>
        </p:nvSpPr>
        <p:spPr>
          <a:xfrm>
            <a:off x="3775800" y="223525"/>
            <a:ext cx="1395899" cy="524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 u="sng"/>
              <a:t>BREAK</a:t>
            </a:r>
          </a:p>
        </p:txBody>
      </p:sp>
      <p:sp>
        <p:nvSpPr>
          <p:cNvPr id="199" name="Shape 199"/>
          <p:cNvSpPr txBox="1"/>
          <p:nvPr>
            <p:ph type="ctrTitle"/>
          </p:nvPr>
        </p:nvSpPr>
        <p:spPr>
          <a:xfrm>
            <a:off x="279600" y="844475"/>
            <a:ext cx="8584799" cy="4298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/>
              <a:t>Q:?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a).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b).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c).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d).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e).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2075" y="791350"/>
            <a:ext cx="3773450" cy="171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86" name="Shape 86"/>
          <p:cNvSpPr txBox="1"/>
          <p:nvPr/>
        </p:nvSpPr>
        <p:spPr>
          <a:xfrm>
            <a:off x="76200" y="1630637"/>
            <a:ext cx="4782600" cy="701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000"/>
              <a:t>1 - </a:t>
            </a:r>
            <a:r>
              <a:rPr lang="en" sz="2000"/>
              <a:t>What is Computer Vision?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87" name="Shape 87"/>
          <p:cNvSpPr txBox="1"/>
          <p:nvPr/>
        </p:nvSpPr>
        <p:spPr>
          <a:xfrm>
            <a:off x="76200" y="2987862"/>
            <a:ext cx="4661700" cy="52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2 - </a:t>
            </a:r>
            <a:r>
              <a:rPr lang="en" sz="2000"/>
              <a:t>Applications of CV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Lesson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b="1" lang="en" sz="2400"/>
              <a:t>1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Computer Vision</a:t>
            </a:r>
          </a:p>
        </p:txBody>
      </p:sp>
      <p:pic>
        <p:nvPicPr>
          <p:cNvPr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5192" y="2755100"/>
            <a:ext cx="3307219" cy="22070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idx="1" type="subTitle"/>
          </p:nvPr>
        </p:nvSpPr>
        <p:spPr>
          <a:xfrm>
            <a:off x="685800" y="21793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2 - Setting Up 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idx="1" type="subTitle"/>
          </p:nvPr>
        </p:nvSpPr>
        <p:spPr>
          <a:xfrm>
            <a:off x="346325" y="878875"/>
            <a:ext cx="8178000" cy="372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Working in Python, requires Linux boot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Forgot how to switch your OS? Check out the documentation or Course 2!</a:t>
            </a:r>
          </a:p>
          <a:p>
            <a:pPr indent="-342900" lvl="1" marL="9144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Remember to backup or save your applications/data if you change your OS</a:t>
            </a:r>
          </a:p>
          <a:p>
            <a:pPr indent="-342900" lvl="1" marL="9144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Note that OpenCV has libraries in C/C++ and Java as well (remember the NDK and OpenCV C++ libraries?) to build an Android CV App</a:t>
            </a:r>
          </a:p>
          <a:p>
            <a:pPr indent="-342900" lvl="1" marL="9144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JavaCV is a wrapper that uses the OpenCV C++; but sometimes you won’t get the full functionality of true OpenCV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After you boot up your board with the Linux based environment… 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10" name="Shape 210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Setting Up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idx="1" type="subTitle"/>
          </p:nvPr>
        </p:nvSpPr>
        <p:spPr>
          <a:xfrm>
            <a:off x="346325" y="878875"/>
            <a:ext cx="8442599" cy="372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Get connected to the internet (e.g. WiFi on the bottom right)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Remember, this is just like a regular PC now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In start menu on the bottom right, launch “</a:t>
            </a:r>
            <a:r>
              <a:rPr b="1" lang="en" sz="1800">
                <a:solidFill>
                  <a:srgbClr val="000000"/>
                </a:solidFill>
              </a:rPr>
              <a:t>LXTerminal</a:t>
            </a:r>
            <a:r>
              <a:rPr lang="en" sz="1800">
                <a:solidFill>
                  <a:srgbClr val="000000"/>
                </a:solidFill>
              </a:rPr>
              <a:t>” (under “</a:t>
            </a:r>
            <a:r>
              <a:rPr b="1" lang="en" sz="1800">
                <a:solidFill>
                  <a:srgbClr val="000000"/>
                </a:solidFill>
              </a:rPr>
              <a:t>System Tools</a:t>
            </a:r>
            <a:r>
              <a:rPr lang="en" sz="1800">
                <a:solidFill>
                  <a:srgbClr val="000000"/>
                </a:solidFill>
              </a:rPr>
              <a:t>”)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Commands to use:</a:t>
            </a:r>
          </a:p>
          <a:p>
            <a:pPr indent="-342900" lvl="1" marL="9144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sudo apt-get update</a:t>
            </a:r>
          </a:p>
          <a:p>
            <a:pPr indent="-342900" lvl="1" marL="9144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sudo apt-get upgrade</a:t>
            </a:r>
          </a:p>
          <a:p>
            <a:pPr indent="-342900" lvl="1" marL="9144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sudo apt-get install ipython python-opencv python-scipy python-numpy python-pygame python-setuptools python-pip python-dev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</a:rPr>
              <a:t>So far, we’ve installed most of the Python related libraries to get started with creating an application using the SimpleCV library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16" name="Shape 216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Setting Up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idx="1" type="subTitle"/>
          </p:nvPr>
        </p:nvSpPr>
        <p:spPr>
          <a:xfrm>
            <a:off x="346325" y="878875"/>
            <a:ext cx="8178000" cy="372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Next, we need Pillow (updated version of PIL - Python Imaging Library) along with image file format supports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sudo apt-get install libjpeg-dev libtiff-dev libfreetype6-dev zlib1g-dev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sudo pip install Pillow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Finally, SimpleCV: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git clone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https://github.com/sightmachine/SimpleCV.git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cd SimpleCV/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sudo pip install svgwrite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sudo python setup.py install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Now we’re ready to start developing!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test with </a:t>
            </a:r>
            <a:r>
              <a:rPr b="1" lang="en" sz="1800">
                <a:solidFill>
                  <a:schemeClr val="dk1"/>
                </a:solidFill>
              </a:rPr>
              <a:t>simplecv</a:t>
            </a:r>
            <a:r>
              <a:rPr lang="en" sz="1800">
                <a:solidFill>
                  <a:schemeClr val="dk1"/>
                </a:solidFill>
              </a:rPr>
              <a:t> command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“sudo apt-get install idle” for the idle3 python editor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22" name="Shape 222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Setting Up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idx="1" type="subTitle"/>
          </p:nvPr>
        </p:nvSpPr>
        <p:spPr>
          <a:xfrm>
            <a:off x="529600" y="2195750"/>
            <a:ext cx="8178000" cy="24050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	</a:t>
            </a:r>
            <a:r>
              <a:rPr b="1" lang="en" sz="1800">
                <a:solidFill>
                  <a:srgbClr val="000000"/>
                </a:solidFill>
              </a:rPr>
              <a:t>Camera Debugging Tips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using the terminal</a:t>
            </a:r>
          </a:p>
          <a:p>
            <a:pPr indent="-342900" lvl="1" marL="22860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without your camera, execute </a:t>
            </a:r>
            <a:r>
              <a:rPr b="1" lang="en" sz="1800">
                <a:solidFill>
                  <a:srgbClr val="000000"/>
                </a:solidFill>
              </a:rPr>
              <a:t>ls /dev/video*</a:t>
            </a:r>
          </a:p>
          <a:p>
            <a:pPr indent="-342900" lvl="1" marL="22860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now, with your camera, execute </a:t>
            </a:r>
            <a:r>
              <a:rPr b="1" lang="en" sz="1800">
                <a:solidFill>
                  <a:srgbClr val="000000"/>
                </a:solidFill>
              </a:rPr>
              <a:t>ls /dev/video*</a:t>
            </a:r>
          </a:p>
          <a:p>
            <a:pPr indent="-342900" lvl="1" marL="22860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your camera should appear in as a new video#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check if it plays using something like cheese or VLC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make sure it’s support by the board or Linux</a:t>
            </a:r>
          </a:p>
          <a:p>
            <a:pPr indent="-342900" lvl="0" marL="13716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check if you have Pillow or any of the necessary imaging libraries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	</a:t>
            </a:r>
          </a:p>
        </p:txBody>
      </p:sp>
      <p:sp>
        <p:nvSpPr>
          <p:cNvPr id="228" name="Shape 228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Setting Up</a:t>
            </a:r>
          </a:p>
        </p:txBody>
      </p:sp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2720925"/>
            <a:ext cx="1427174" cy="14247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 txBox="1"/>
          <p:nvPr>
            <p:ph idx="1" type="subTitle"/>
          </p:nvPr>
        </p:nvSpPr>
        <p:spPr>
          <a:xfrm>
            <a:off x="535900" y="633550"/>
            <a:ext cx="8178000" cy="171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rgbClr val="000000"/>
                </a:solidFill>
              </a:rPr>
              <a:t>SimpleCV Setup Debugging Tips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double check if all necessary libraries are installed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try </a:t>
            </a:r>
            <a:r>
              <a:rPr b="1" lang="en" sz="1800">
                <a:solidFill>
                  <a:srgbClr val="000000"/>
                </a:solidFill>
              </a:rPr>
              <a:t>sudo apt-get update &amp;&amp; sudo apt-get upgrade</a:t>
            </a:r>
            <a:r>
              <a:rPr lang="en" sz="1800">
                <a:solidFill>
                  <a:srgbClr val="000000"/>
                </a:solidFill>
              </a:rPr>
              <a:t> again</a:t>
            </a:r>
          </a:p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make sure you have Pillow (the updated version of PIL)</a:t>
            </a:r>
          </a:p>
          <a:p>
            <a:pPr indent="-342900" lvl="1" marL="914400" rtl="0" algn="l">
              <a:spcBef>
                <a:spcPts val="0"/>
              </a:spcBef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needs all the correct imaging libraries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Setting Up</a:t>
            </a:r>
          </a:p>
        </p:txBody>
      </p:sp>
      <p:sp>
        <p:nvSpPr>
          <p:cNvPr id="236" name="Shape 236"/>
          <p:cNvSpPr txBox="1"/>
          <p:nvPr>
            <p:ph idx="1" type="subTitle"/>
          </p:nvPr>
        </p:nvSpPr>
        <p:spPr>
          <a:xfrm>
            <a:off x="350250" y="943500"/>
            <a:ext cx="8443500" cy="1718100"/>
          </a:xfrm>
          <a:prstGeom prst="rect">
            <a:avLst/>
          </a:prstGeom>
          <a:noFill/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rgbClr val="000000"/>
                </a:solidFill>
              </a:rPr>
              <a:t>Still have SimpleCV issues? or Pillow issues?</a:t>
            </a:r>
          </a:p>
          <a:p>
            <a:pPr indent="-342900" lvl="0" marL="9144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might need to set up some system links </a:t>
            </a: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sudo ln -s /usr/lib/x86_64-linux-gnu/libz.so /usr/lib/libz.so </a:t>
            </a: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sudo ln -s /usr/lib/x86_64-linux-gnu/libjpeg.so /usr/lib/libjpeg.so </a:t>
            </a: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sudo ln -s /usr/lib/x86_64-linux-gnu/libfreetype.so /usr/lib/libfreetype.so</a:t>
            </a: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check the requirements.txt in the SimpleCV download directory</a:t>
            </a: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cat requirements.txt to see which libraries you will need to install (using pip)</a:t>
            </a: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check the forums!</a:t>
            </a: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ask or answer questions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/>
        </p:nvSpPr>
        <p:spPr>
          <a:xfrm>
            <a:off x="76200" y="1178150"/>
            <a:ext cx="5202600" cy="1357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000"/>
              <a:t>1 - </a:t>
            </a:r>
            <a:r>
              <a:rPr lang="en" sz="2000"/>
              <a:t>SimpleCV vs OpenCV</a:t>
            </a:r>
          </a:p>
          <a:p>
            <a:pPr indent="-342900" lvl="0" marL="914400" rtl="0">
              <a:spcBef>
                <a:spcPts val="0"/>
              </a:spcBef>
              <a:buSzPct val="100000"/>
              <a:buChar char="●"/>
            </a:pPr>
            <a:r>
              <a:rPr lang="en" sz="1800"/>
              <a:t>Similarities</a:t>
            </a:r>
          </a:p>
          <a:p>
            <a:pPr indent="-342900" lvl="0" marL="914400" rtl="0">
              <a:spcBef>
                <a:spcPts val="0"/>
              </a:spcBef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Differences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242" name="Shape 242"/>
          <p:cNvSpPr txBox="1"/>
          <p:nvPr/>
        </p:nvSpPr>
        <p:spPr>
          <a:xfrm>
            <a:off x="76200" y="2816650"/>
            <a:ext cx="4782600" cy="1536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000"/>
              <a:t>2 - </a:t>
            </a:r>
            <a:r>
              <a:rPr lang="en" sz="2000"/>
              <a:t>Setting Up</a:t>
            </a:r>
          </a:p>
          <a:p>
            <a:pPr indent="-342900" lvl="0" marL="914400" rtl="0">
              <a:spcBef>
                <a:spcPts val="0"/>
              </a:spcBef>
              <a:buSzPct val="100000"/>
              <a:buChar char="●"/>
            </a:pPr>
            <a:r>
              <a:rPr lang="en" sz="1800"/>
              <a:t>Initial setup</a:t>
            </a:r>
          </a:p>
          <a:p>
            <a:pPr indent="-342900" lvl="0" marL="914400" rtl="0">
              <a:spcBef>
                <a:spcPts val="0"/>
              </a:spcBef>
              <a:buSzPct val="100000"/>
              <a:buChar char="●"/>
            </a:pPr>
            <a:r>
              <a:rPr lang="en" sz="1800"/>
              <a:t>Debugging tips</a:t>
            </a:r>
          </a:p>
        </p:txBody>
      </p:sp>
      <p:pic>
        <p:nvPicPr>
          <p:cNvPr id="243" name="Shape 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3600" y="773925"/>
            <a:ext cx="3773450" cy="171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244" name="Shape 244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Lesson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Summary + A Look Back</a:t>
            </a:r>
          </a:p>
        </p:txBody>
      </p:sp>
      <p:pic>
        <p:nvPicPr>
          <p:cNvPr id="245" name="Shape 2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6705" y="2629100"/>
            <a:ext cx="3307219" cy="22070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SimpleCV Application</a:t>
            </a:r>
          </a:p>
        </p:txBody>
      </p:sp>
      <p:sp>
        <p:nvSpPr>
          <p:cNvPr id="251" name="Shape 251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Lesson 3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2075" y="791350"/>
            <a:ext cx="3773450" cy="171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257" name="Shape 257"/>
          <p:cNvSpPr txBox="1"/>
          <p:nvPr/>
        </p:nvSpPr>
        <p:spPr>
          <a:xfrm>
            <a:off x="89075" y="919250"/>
            <a:ext cx="4782600" cy="701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000"/>
              <a:t>1 - </a:t>
            </a:r>
            <a:r>
              <a:rPr lang="en" sz="2000"/>
              <a:t>Basic Application</a:t>
            </a:r>
          </a:p>
          <a:p>
            <a:pPr indent="-342900" lvl="0" marL="914400" rtl="0">
              <a:spcBef>
                <a:spcPts val="0"/>
              </a:spcBef>
              <a:buSzPct val="100000"/>
              <a:buChar char="●"/>
            </a:pPr>
            <a:r>
              <a:rPr lang="en" sz="1800"/>
              <a:t>Make Sure the Camera Works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89075" y="2276475"/>
            <a:ext cx="4661700" cy="52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2 - </a:t>
            </a:r>
            <a:r>
              <a:rPr lang="en" sz="2000"/>
              <a:t>Adding Features</a:t>
            </a:r>
          </a:p>
          <a:p>
            <a:pPr indent="-355600" lvl="0" marL="914400" rtl="0">
              <a:spcBef>
                <a:spcPts val="0"/>
              </a:spcBef>
              <a:buSzPct val="100000"/>
              <a:buChar char="●"/>
            </a:pPr>
            <a:r>
              <a:rPr lang="en" sz="2000"/>
              <a:t>Additions to the Basic App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000"/>
          </a:p>
        </p:txBody>
      </p:sp>
      <p:sp>
        <p:nvSpPr>
          <p:cNvPr id="259" name="Shape 259"/>
          <p:cNvSpPr txBox="1"/>
          <p:nvPr/>
        </p:nvSpPr>
        <p:spPr>
          <a:xfrm>
            <a:off x="107975" y="3633700"/>
            <a:ext cx="4744799" cy="52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3 - </a:t>
            </a:r>
            <a:r>
              <a:rPr lang="en" sz="2000"/>
              <a:t>Server Setup</a:t>
            </a:r>
          </a:p>
        </p:txBody>
      </p:sp>
      <p:sp>
        <p:nvSpPr>
          <p:cNvPr id="260" name="Shape 260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Lesson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b="1" lang="en" sz="2400"/>
              <a:t>3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Simple OpenCV Application</a:t>
            </a:r>
          </a:p>
        </p:txBody>
      </p:sp>
      <p:pic>
        <p:nvPicPr>
          <p:cNvPr id="261" name="Shape 2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5192" y="2755100"/>
            <a:ext cx="3307219" cy="22070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ctrTitle"/>
          </p:nvPr>
        </p:nvSpPr>
        <p:spPr>
          <a:xfrm>
            <a:off x="3775800" y="223525"/>
            <a:ext cx="1395899" cy="524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 u="sng"/>
              <a:t>BREAK</a:t>
            </a:r>
          </a:p>
        </p:txBody>
      </p:sp>
      <p:sp>
        <p:nvSpPr>
          <p:cNvPr id="267" name="Shape 267"/>
          <p:cNvSpPr txBox="1"/>
          <p:nvPr>
            <p:ph type="ctrTitle"/>
          </p:nvPr>
        </p:nvSpPr>
        <p:spPr>
          <a:xfrm>
            <a:off x="279600" y="844475"/>
            <a:ext cx="8584799" cy="4298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/>
              <a:t>Q:?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a).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b).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c).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d).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e).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ctrTitle"/>
          </p:nvPr>
        </p:nvSpPr>
        <p:spPr>
          <a:xfrm>
            <a:off x="3775800" y="223525"/>
            <a:ext cx="1395899" cy="524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 u="sng"/>
              <a:t>BREAK</a:t>
            </a:r>
          </a:p>
        </p:txBody>
      </p:sp>
      <p:sp>
        <p:nvSpPr>
          <p:cNvPr id="95" name="Shape 95"/>
          <p:cNvSpPr txBox="1"/>
          <p:nvPr>
            <p:ph type="ctrTitle"/>
          </p:nvPr>
        </p:nvSpPr>
        <p:spPr>
          <a:xfrm>
            <a:off x="279600" y="844475"/>
            <a:ext cx="8584799" cy="4298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/>
              <a:t>Q:?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a).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b).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c).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d).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e).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" type="subTitle"/>
          </p:nvPr>
        </p:nvSpPr>
        <p:spPr>
          <a:xfrm>
            <a:off x="685800" y="21793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1 - Basic Application</a:t>
            </a: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idx="1" type="subTitle"/>
          </p:nvPr>
        </p:nvSpPr>
        <p:spPr>
          <a:xfrm>
            <a:off x="346325" y="615550"/>
            <a:ext cx="8178000" cy="389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/>
              <a:t>1 - </a:t>
            </a:r>
          </a:p>
        </p:txBody>
      </p:sp>
      <p:sp>
        <p:nvSpPr>
          <p:cNvPr id="278" name="Shape 278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1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Basic Application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ctrTitle"/>
          </p:nvPr>
        </p:nvSpPr>
        <p:spPr>
          <a:xfrm>
            <a:off x="3775800" y="223525"/>
            <a:ext cx="1395899" cy="524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 u="sng"/>
              <a:t>BREAK</a:t>
            </a:r>
          </a:p>
        </p:txBody>
      </p:sp>
      <p:sp>
        <p:nvSpPr>
          <p:cNvPr id="284" name="Shape 284"/>
          <p:cNvSpPr txBox="1"/>
          <p:nvPr>
            <p:ph type="ctrTitle"/>
          </p:nvPr>
        </p:nvSpPr>
        <p:spPr>
          <a:xfrm>
            <a:off x="279600" y="844475"/>
            <a:ext cx="8584799" cy="4298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/>
              <a:t>Q:?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a).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b).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c).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d).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e).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idx="1" type="subTitle"/>
          </p:nvPr>
        </p:nvSpPr>
        <p:spPr>
          <a:xfrm>
            <a:off x="685800" y="21793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2 - Adding Features </a:t>
            </a:r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Adding Features</a:t>
            </a:r>
          </a:p>
        </p:txBody>
      </p:sp>
      <p:sp>
        <p:nvSpPr>
          <p:cNvPr id="295" name="Shape 295"/>
          <p:cNvSpPr txBox="1"/>
          <p:nvPr>
            <p:ph idx="1" type="subTitle"/>
          </p:nvPr>
        </p:nvSpPr>
        <p:spPr>
          <a:xfrm>
            <a:off x="346325" y="615550"/>
            <a:ext cx="8178000" cy="389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/>
              <a:t>1 - 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/>
          <p:nvPr>
            <p:ph type="ctrTitle"/>
          </p:nvPr>
        </p:nvSpPr>
        <p:spPr>
          <a:xfrm>
            <a:off x="3775800" y="223525"/>
            <a:ext cx="1395899" cy="524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 u="sng"/>
              <a:t>BREAK</a:t>
            </a:r>
          </a:p>
        </p:txBody>
      </p:sp>
      <p:sp>
        <p:nvSpPr>
          <p:cNvPr id="301" name="Shape 301"/>
          <p:cNvSpPr txBox="1"/>
          <p:nvPr>
            <p:ph type="ctrTitle"/>
          </p:nvPr>
        </p:nvSpPr>
        <p:spPr>
          <a:xfrm>
            <a:off x="279600" y="844475"/>
            <a:ext cx="8584799" cy="4298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/>
              <a:t>Q:?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a).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b).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c).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d).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e).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idx="1" type="subTitle"/>
          </p:nvPr>
        </p:nvSpPr>
        <p:spPr>
          <a:xfrm>
            <a:off x="651900" y="21793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3 - Server Setup</a:t>
            </a:r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3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Server Setup</a:t>
            </a:r>
          </a:p>
        </p:txBody>
      </p:sp>
      <p:sp>
        <p:nvSpPr>
          <p:cNvPr id="312" name="Shape 312"/>
          <p:cNvSpPr txBox="1"/>
          <p:nvPr>
            <p:ph idx="1" type="subTitle"/>
          </p:nvPr>
        </p:nvSpPr>
        <p:spPr>
          <a:xfrm>
            <a:off x="584175" y="1101150"/>
            <a:ext cx="8178000" cy="389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sudo apt-get install cron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constant photo updates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Shape 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3600" y="773925"/>
            <a:ext cx="3773450" cy="171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318" name="Shape 318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Lesson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b="1" lang="en" sz="2400"/>
              <a:t>3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Summary + A Look Back</a:t>
            </a:r>
          </a:p>
        </p:txBody>
      </p:sp>
      <p:sp>
        <p:nvSpPr>
          <p:cNvPr id="319" name="Shape 319"/>
          <p:cNvSpPr txBox="1"/>
          <p:nvPr/>
        </p:nvSpPr>
        <p:spPr>
          <a:xfrm>
            <a:off x="89075" y="919250"/>
            <a:ext cx="4782600" cy="701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000"/>
              <a:t>1 - </a:t>
            </a:r>
            <a:r>
              <a:rPr lang="en" sz="2000"/>
              <a:t>Basic Application</a:t>
            </a:r>
          </a:p>
          <a:p>
            <a:pPr indent="-342900" lvl="0" marL="914400" rtl="0">
              <a:spcBef>
                <a:spcPts val="0"/>
              </a:spcBef>
              <a:buSzPct val="100000"/>
              <a:buChar char="●"/>
            </a:pPr>
            <a:r>
              <a:rPr lang="en" sz="1800"/>
              <a:t>Make Sure the Camera Works</a:t>
            </a:r>
          </a:p>
        </p:txBody>
      </p:sp>
      <p:sp>
        <p:nvSpPr>
          <p:cNvPr id="320" name="Shape 320"/>
          <p:cNvSpPr txBox="1"/>
          <p:nvPr/>
        </p:nvSpPr>
        <p:spPr>
          <a:xfrm>
            <a:off x="89075" y="2276475"/>
            <a:ext cx="4661700" cy="52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2 - </a:t>
            </a:r>
            <a:r>
              <a:rPr lang="en" sz="2000"/>
              <a:t>Adding Features</a:t>
            </a:r>
          </a:p>
          <a:p>
            <a:pPr indent="-355600" lvl="0" marL="914400" rtl="0">
              <a:spcBef>
                <a:spcPts val="0"/>
              </a:spcBef>
              <a:buSzPct val="100000"/>
              <a:buChar char="●"/>
            </a:pPr>
            <a:r>
              <a:rPr lang="en" sz="2000"/>
              <a:t>Facial Recognition</a:t>
            </a:r>
          </a:p>
          <a:p>
            <a:pPr indent="-355600" lvl="0" marL="914400" rtl="0">
              <a:spcBef>
                <a:spcPts val="0"/>
              </a:spcBef>
              <a:buSzPct val="100000"/>
              <a:buChar char="●"/>
            </a:pPr>
            <a:r>
              <a:rPr lang="en" sz="2000"/>
              <a:t>Color Filter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000"/>
          </a:p>
        </p:txBody>
      </p:sp>
      <p:sp>
        <p:nvSpPr>
          <p:cNvPr id="321" name="Shape 321"/>
          <p:cNvSpPr txBox="1"/>
          <p:nvPr/>
        </p:nvSpPr>
        <p:spPr>
          <a:xfrm>
            <a:off x="107975" y="3633700"/>
            <a:ext cx="4744799" cy="524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3 - </a:t>
            </a:r>
            <a:r>
              <a:rPr lang="en" sz="2000"/>
              <a:t>Server Setup</a:t>
            </a:r>
          </a:p>
          <a:p>
            <a:pPr indent="-355600" lvl="0" marL="914400" rtl="0">
              <a:spcBef>
                <a:spcPts val="0"/>
              </a:spcBef>
              <a:buSzPct val="100000"/>
              <a:buChar char="●"/>
            </a:pPr>
            <a:r>
              <a:rPr lang="en" sz="2000"/>
              <a:t>Be Able to See Pictures Remotely</a:t>
            </a:r>
          </a:p>
        </p:txBody>
      </p:sp>
      <p:pic>
        <p:nvPicPr>
          <p:cNvPr id="322" name="Shape 3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6717" y="2733325"/>
            <a:ext cx="3307219" cy="22070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idx="1" type="subTitle"/>
          </p:nvPr>
        </p:nvSpPr>
        <p:spPr>
          <a:xfrm>
            <a:off x="685800" y="21793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1 - What is Computer Vision? 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idx="1" type="subTitle"/>
          </p:nvPr>
        </p:nvSpPr>
        <p:spPr>
          <a:xfrm>
            <a:off x="380225" y="633550"/>
            <a:ext cx="8178000" cy="403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Computer Vision - processing and analyzing images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for research, gathering data, to change colors, image editing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Can be described as trying to recreate human vision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create a system that can do what the human eye and brain does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perform tasks such as: </a:t>
            </a:r>
          </a:p>
          <a:p>
            <a:pPr indent="-342900" lvl="2" marL="1371600" rtl="0" algn="l">
              <a:spcBef>
                <a:spcPts val="0"/>
              </a:spcBef>
              <a:buClr>
                <a:schemeClr val="dk1"/>
              </a:buClr>
              <a:buSzPct val="100000"/>
              <a:buChar char="■"/>
            </a:pPr>
            <a:r>
              <a:rPr lang="en" sz="1800">
                <a:solidFill>
                  <a:schemeClr val="dk1"/>
                </a:solidFill>
              </a:rPr>
              <a:t>recognition</a:t>
            </a:r>
          </a:p>
          <a:p>
            <a:pPr indent="-342900" lvl="2" marL="1371600" rtl="0" algn="l">
              <a:spcBef>
                <a:spcPts val="0"/>
              </a:spcBef>
              <a:buClr>
                <a:schemeClr val="dk1"/>
              </a:buClr>
              <a:buSzPct val="100000"/>
              <a:buChar char="■"/>
            </a:pPr>
            <a:r>
              <a:rPr lang="en" sz="1800">
                <a:solidFill>
                  <a:schemeClr val="dk1"/>
                </a:solidFill>
              </a:rPr>
              <a:t>decision making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Many different kinds of libraries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OpenCV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SimpleCV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FastCV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1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What is Computer Vision?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ctrTitle"/>
          </p:nvPr>
        </p:nvSpPr>
        <p:spPr>
          <a:xfrm>
            <a:off x="3775800" y="223525"/>
            <a:ext cx="1395899" cy="524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 u="sng"/>
              <a:t>BREAK</a:t>
            </a:r>
          </a:p>
        </p:txBody>
      </p:sp>
      <p:sp>
        <p:nvSpPr>
          <p:cNvPr id="112" name="Shape 112"/>
          <p:cNvSpPr txBox="1"/>
          <p:nvPr>
            <p:ph type="ctrTitle"/>
          </p:nvPr>
        </p:nvSpPr>
        <p:spPr>
          <a:xfrm>
            <a:off x="279600" y="844475"/>
            <a:ext cx="8584799" cy="4298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/>
              <a:t>Q:?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a).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b).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c).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d).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0" sz="2400"/>
          </a:p>
          <a:p>
            <a:pPr lvl="0" rtl="0" algn="l">
              <a:spcBef>
                <a:spcPts val="0"/>
              </a:spcBef>
              <a:buNone/>
            </a:pPr>
            <a:r>
              <a:rPr b="0" lang="en" sz="2400"/>
              <a:t>e).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idx="1" type="subTitle"/>
          </p:nvPr>
        </p:nvSpPr>
        <p:spPr>
          <a:xfrm>
            <a:off x="685800" y="21793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2 - Applications of CV 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idx="1" type="subTitle"/>
          </p:nvPr>
        </p:nvSpPr>
        <p:spPr>
          <a:xfrm>
            <a:off x="287000" y="951600"/>
            <a:ext cx="8178000" cy="324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1800">
                <a:solidFill>
                  <a:srgbClr val="000000"/>
                </a:solidFill>
              </a:rPr>
              <a:t>Remember, thanks to the use of libraries, we can </a:t>
            </a:r>
            <a:r>
              <a:rPr lang="en" sz="1800">
                <a:solidFill>
                  <a:schemeClr val="dk1"/>
                </a:solidFill>
              </a:rPr>
              <a:t>create CV applications without writing code to use a camera or perform other basic, general functions (e.g. color change)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Some cool things: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Facial recognition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Filters - color changes, hues, etc</a:t>
            </a:r>
          </a:p>
          <a:p>
            <a:pPr indent="-342900" lvl="2" marL="1371600" rtl="0" algn="l">
              <a:spcBef>
                <a:spcPts val="0"/>
              </a:spcBef>
              <a:buClr>
                <a:schemeClr val="dk1"/>
              </a:buClr>
              <a:buSzPct val="100000"/>
              <a:buChar char="■"/>
            </a:pPr>
            <a:r>
              <a:rPr lang="en" sz="1800">
                <a:solidFill>
                  <a:schemeClr val="dk1"/>
                </a:solidFill>
              </a:rPr>
              <a:t>Snapchat, Instagram, etc.  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Shape detection</a:t>
            </a:r>
          </a:p>
          <a:p>
            <a:pPr indent="-342900" lvl="1" marL="914400" rtl="0" algn="l"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Any other kinds of information you can get from an image or you can modify in an image</a:t>
            </a:r>
          </a:p>
          <a:p>
            <a:pPr indent="0" lvl="0" marL="45720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What other things could you do or create with a CV application?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Applications of CV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idx="1" type="subTitle"/>
          </p:nvPr>
        </p:nvSpPr>
        <p:spPr>
          <a:xfrm>
            <a:off x="287000" y="951600"/>
            <a:ext cx="4526100" cy="324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DARPA awarded Boston Dynamics with a $9,983,844 contract in order to </a:t>
            </a:r>
          </a:p>
          <a:p>
            <a:pPr indent="457200"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produce the “AlphaDog” robot.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Made to unburden military squad members by carrying their gear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Robot will autonomously follow members through rugged terrain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1800">
                <a:solidFill>
                  <a:schemeClr val="dk1"/>
                </a:solidFill>
              </a:rPr>
              <a:t>Capable of interpreting verbal and visual commands.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9" name="Shape 129"/>
          <p:cNvSpPr txBox="1"/>
          <p:nvPr/>
        </p:nvSpPr>
        <p:spPr>
          <a:xfrm>
            <a:off x="76200" y="90550"/>
            <a:ext cx="7819200" cy="542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2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|</a:t>
            </a:r>
            <a:r>
              <a:rPr b="1" lang="en" sz="2400">
                <a:solidFill>
                  <a:srgbClr val="000000"/>
                </a:solidFill>
              </a:rPr>
              <a:t> </a:t>
            </a:r>
            <a:r>
              <a:rPr lang="en" sz="2400"/>
              <a:t>Applications of CV</a:t>
            </a:r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375" y="1265712"/>
            <a:ext cx="3673899" cy="261207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ight-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